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1383625" cy="1511935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2EBC2"/>
    <a:srgbClr val="98DC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35"/>
    <p:restoredTop sz="96327"/>
  </p:normalViewPr>
  <p:slideViewPr>
    <p:cSldViewPr snapToGrid="0" snapToObjects="1">
      <p:cViewPr>
        <p:scale>
          <a:sx n="60" d="100"/>
          <a:sy n="60" d="100"/>
        </p:scale>
        <p:origin x="96"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2474395"/>
            <a:ext cx="18176081" cy="5263774"/>
          </a:xfrm>
        </p:spPr>
        <p:txBody>
          <a:bodyPr anchor="b"/>
          <a:lstStyle>
            <a:lvl1pPr algn="ctr">
              <a:defRPr sz="13228"/>
            </a:lvl1pPr>
          </a:lstStyle>
          <a:p>
            <a:r>
              <a:rPr lang="en-GB"/>
              <a:t>Click to edit Master title style</a:t>
            </a:r>
            <a:endParaRPr lang="en-US" dirty="0"/>
          </a:p>
        </p:txBody>
      </p:sp>
      <p:sp>
        <p:nvSpPr>
          <p:cNvPr id="3" name="Subtitle 2"/>
          <p:cNvSpPr>
            <a:spLocks noGrp="1"/>
          </p:cNvSpPr>
          <p:nvPr>
            <p:ph type="subTitle" idx="1"/>
          </p:nvPr>
        </p:nvSpPr>
        <p:spPr>
          <a:xfrm>
            <a:off x="2672953" y="7941160"/>
            <a:ext cx="16037719" cy="3650342"/>
          </a:xfrm>
        </p:spPr>
        <p:txBody>
          <a:bodyPr/>
          <a:lstStyle>
            <a:lvl1pPr marL="0" indent="0" algn="ctr">
              <a:buNone/>
              <a:defRPr sz="5291"/>
            </a:lvl1pPr>
            <a:lvl2pPr marL="1007943" indent="0" algn="ctr">
              <a:buNone/>
              <a:defRPr sz="4409"/>
            </a:lvl2pPr>
            <a:lvl3pPr marL="2015886" indent="0" algn="ctr">
              <a:buNone/>
              <a:defRPr sz="3968"/>
            </a:lvl3pPr>
            <a:lvl4pPr marL="3023829" indent="0" algn="ctr">
              <a:buNone/>
              <a:defRPr sz="3527"/>
            </a:lvl4pPr>
            <a:lvl5pPr marL="4031772" indent="0" algn="ctr">
              <a:buNone/>
              <a:defRPr sz="3527"/>
            </a:lvl5pPr>
            <a:lvl6pPr marL="5039716" indent="0" algn="ctr">
              <a:buNone/>
              <a:defRPr sz="3527"/>
            </a:lvl6pPr>
            <a:lvl7pPr marL="6047659" indent="0" algn="ctr">
              <a:buNone/>
              <a:defRPr sz="3527"/>
            </a:lvl7pPr>
            <a:lvl8pPr marL="7055602" indent="0" algn="ctr">
              <a:buNone/>
              <a:defRPr sz="3527"/>
            </a:lvl8pPr>
            <a:lvl9pPr marL="8063545" indent="0" algn="ctr">
              <a:buNone/>
              <a:defRPr sz="352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86A4843-1D90-AA44-8FF7-413003FEDDD3}" type="datetimeFigureOut">
              <a:rPr lang="en-US" smtClean="0"/>
              <a:t>6/27/22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2166873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86A4843-1D90-AA44-8FF7-413003FEDDD3}" type="datetimeFigureOut">
              <a:rPr lang="en-US" smtClean="0"/>
              <a:t>6/27/22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4242502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804966"/>
            <a:ext cx="4610844" cy="1281295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470125" y="804966"/>
            <a:ext cx="13565237" cy="128129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86A4843-1D90-AA44-8FF7-413003FEDDD3}" type="datetimeFigureOut">
              <a:rPr lang="en-US" smtClean="0"/>
              <a:t>6/27/22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4214863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86A4843-1D90-AA44-8FF7-413003FEDDD3}" type="datetimeFigureOut">
              <a:rPr lang="en-US" smtClean="0"/>
              <a:t>6/27/22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4210619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3769342"/>
            <a:ext cx="18443377" cy="6289229"/>
          </a:xfrm>
        </p:spPr>
        <p:txBody>
          <a:bodyPr anchor="b"/>
          <a:lstStyle>
            <a:lvl1pPr>
              <a:defRPr sz="13228"/>
            </a:lvl1pPr>
          </a:lstStyle>
          <a:p>
            <a:r>
              <a:rPr lang="en-GB"/>
              <a:t>Click to edit Master title style</a:t>
            </a:r>
            <a:endParaRPr lang="en-US" dirty="0"/>
          </a:p>
        </p:txBody>
      </p:sp>
      <p:sp>
        <p:nvSpPr>
          <p:cNvPr id="3" name="Text Placeholder 2"/>
          <p:cNvSpPr>
            <a:spLocks noGrp="1"/>
          </p:cNvSpPr>
          <p:nvPr>
            <p:ph type="body" idx="1"/>
          </p:nvPr>
        </p:nvSpPr>
        <p:spPr>
          <a:xfrm>
            <a:off x="1458988" y="10118069"/>
            <a:ext cx="18443377" cy="3307357"/>
          </a:xfrm>
        </p:spPr>
        <p:txBody>
          <a:bodyPr/>
          <a:lstStyle>
            <a:lvl1pPr marL="0" indent="0">
              <a:buNone/>
              <a:defRPr sz="5291">
                <a:solidFill>
                  <a:schemeClr val="tx1"/>
                </a:solidFill>
              </a:defRPr>
            </a:lvl1pPr>
            <a:lvl2pPr marL="1007943" indent="0">
              <a:buNone/>
              <a:defRPr sz="4409">
                <a:solidFill>
                  <a:schemeClr val="tx1">
                    <a:tint val="75000"/>
                  </a:schemeClr>
                </a:solidFill>
              </a:defRPr>
            </a:lvl2pPr>
            <a:lvl3pPr marL="2015886" indent="0">
              <a:buNone/>
              <a:defRPr sz="3968">
                <a:solidFill>
                  <a:schemeClr val="tx1">
                    <a:tint val="75000"/>
                  </a:schemeClr>
                </a:solidFill>
              </a:defRPr>
            </a:lvl3pPr>
            <a:lvl4pPr marL="3023829" indent="0">
              <a:buNone/>
              <a:defRPr sz="3527">
                <a:solidFill>
                  <a:schemeClr val="tx1">
                    <a:tint val="75000"/>
                  </a:schemeClr>
                </a:solidFill>
              </a:defRPr>
            </a:lvl4pPr>
            <a:lvl5pPr marL="4031772" indent="0">
              <a:buNone/>
              <a:defRPr sz="3527">
                <a:solidFill>
                  <a:schemeClr val="tx1">
                    <a:tint val="75000"/>
                  </a:schemeClr>
                </a:solidFill>
              </a:defRPr>
            </a:lvl5pPr>
            <a:lvl6pPr marL="5039716" indent="0">
              <a:buNone/>
              <a:defRPr sz="3527">
                <a:solidFill>
                  <a:schemeClr val="tx1">
                    <a:tint val="75000"/>
                  </a:schemeClr>
                </a:solidFill>
              </a:defRPr>
            </a:lvl6pPr>
            <a:lvl7pPr marL="6047659" indent="0">
              <a:buNone/>
              <a:defRPr sz="3527">
                <a:solidFill>
                  <a:schemeClr val="tx1">
                    <a:tint val="75000"/>
                  </a:schemeClr>
                </a:solidFill>
              </a:defRPr>
            </a:lvl7pPr>
            <a:lvl8pPr marL="7055602" indent="0">
              <a:buNone/>
              <a:defRPr sz="3527">
                <a:solidFill>
                  <a:schemeClr val="tx1">
                    <a:tint val="75000"/>
                  </a:schemeClr>
                </a:solidFill>
              </a:defRPr>
            </a:lvl8pPr>
            <a:lvl9pPr marL="8063545" indent="0">
              <a:buNone/>
              <a:defRPr sz="352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86A4843-1D90-AA44-8FF7-413003FEDDD3}" type="datetimeFigureOut">
              <a:rPr lang="en-US" smtClean="0"/>
              <a:t>6/27/22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3417639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470124" y="4024827"/>
            <a:ext cx="9088041" cy="959308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0825460" y="4024827"/>
            <a:ext cx="9088041" cy="959308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A86A4843-1D90-AA44-8FF7-413003FEDDD3}" type="datetimeFigureOut">
              <a:rPr lang="en-US" smtClean="0"/>
              <a:t>6/27/22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2222211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804969"/>
            <a:ext cx="18443377" cy="2922375"/>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72912" y="3706342"/>
            <a:ext cx="9046274"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GB"/>
              <a:t>Click to edit Master text styles</a:t>
            </a:r>
          </a:p>
        </p:txBody>
      </p:sp>
      <p:sp>
        <p:nvSpPr>
          <p:cNvPr id="4" name="Content Placeholder 3"/>
          <p:cNvSpPr>
            <a:spLocks noGrp="1"/>
          </p:cNvSpPr>
          <p:nvPr>
            <p:ph sz="half" idx="2"/>
          </p:nvPr>
        </p:nvSpPr>
        <p:spPr>
          <a:xfrm>
            <a:off x="1472912" y="5522763"/>
            <a:ext cx="9046274" cy="812315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0825461" y="3706342"/>
            <a:ext cx="9090826"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GB"/>
              <a:t>Click to edit Master text styles</a:t>
            </a:r>
          </a:p>
        </p:txBody>
      </p:sp>
      <p:sp>
        <p:nvSpPr>
          <p:cNvPr id="6" name="Content Placeholder 5"/>
          <p:cNvSpPr>
            <a:spLocks noGrp="1"/>
          </p:cNvSpPr>
          <p:nvPr>
            <p:ph sz="quarter" idx="4"/>
          </p:nvPr>
        </p:nvSpPr>
        <p:spPr>
          <a:xfrm>
            <a:off x="10825461" y="5522763"/>
            <a:ext cx="9090826" cy="812315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86A4843-1D90-AA44-8FF7-413003FEDDD3}" type="datetimeFigureOut">
              <a:rPr lang="en-US" smtClean="0"/>
              <a:t>6/27/22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622310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86A4843-1D90-AA44-8FF7-413003FEDDD3}" type="datetimeFigureOut">
              <a:rPr lang="en-US" smtClean="0"/>
              <a:t>6/27/22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3498451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6A4843-1D90-AA44-8FF7-413003FEDDD3}" type="datetimeFigureOut">
              <a:rPr lang="en-US" smtClean="0"/>
              <a:t>6/27/22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1139699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GB"/>
              <a:t>Click to edit Master title style</a:t>
            </a:r>
            <a:endParaRPr lang="en-US" dirty="0"/>
          </a:p>
        </p:txBody>
      </p:sp>
      <p:sp>
        <p:nvSpPr>
          <p:cNvPr id="3" name="Content Placeholder 2"/>
          <p:cNvSpPr>
            <a:spLocks noGrp="1"/>
          </p:cNvSpPr>
          <p:nvPr>
            <p:ph idx="1"/>
          </p:nvPr>
        </p:nvSpPr>
        <p:spPr>
          <a:xfrm>
            <a:off x="9090826" y="2176910"/>
            <a:ext cx="10825460" cy="10744538"/>
          </a:xfrm>
        </p:spPr>
        <p:txBody>
          <a:bodyPr/>
          <a:lstStyle>
            <a:lvl1pPr>
              <a:defRPr sz="7055"/>
            </a:lvl1pPr>
            <a:lvl2pPr>
              <a:defRPr sz="6173"/>
            </a:lvl2pPr>
            <a:lvl3pPr>
              <a:defRPr sz="5291"/>
            </a:lvl3pPr>
            <a:lvl4pPr>
              <a:defRPr sz="4409"/>
            </a:lvl4pPr>
            <a:lvl5pPr>
              <a:defRPr sz="4409"/>
            </a:lvl5pPr>
            <a:lvl6pPr>
              <a:defRPr sz="4409"/>
            </a:lvl6pPr>
            <a:lvl7pPr>
              <a:defRPr sz="4409"/>
            </a:lvl7pPr>
            <a:lvl8pPr>
              <a:defRPr sz="4409"/>
            </a:lvl8pPr>
            <a:lvl9pPr>
              <a:defRPr sz="4409"/>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GB"/>
              <a:t>Click to edit Master text styles</a:t>
            </a:r>
          </a:p>
        </p:txBody>
      </p:sp>
      <p:sp>
        <p:nvSpPr>
          <p:cNvPr id="5" name="Date Placeholder 4"/>
          <p:cNvSpPr>
            <a:spLocks noGrp="1"/>
          </p:cNvSpPr>
          <p:nvPr>
            <p:ph type="dt" sz="half" idx="10"/>
          </p:nvPr>
        </p:nvSpPr>
        <p:spPr/>
        <p:txBody>
          <a:bodyPr/>
          <a:lstStyle/>
          <a:p>
            <a:fld id="{A86A4843-1D90-AA44-8FF7-413003FEDDD3}" type="datetimeFigureOut">
              <a:rPr lang="en-US" smtClean="0"/>
              <a:t>6/27/22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3199409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GB"/>
              <a:t>Click to edit Master title style</a:t>
            </a:r>
            <a:endParaRPr lang="en-US" dirty="0"/>
          </a:p>
        </p:txBody>
      </p:sp>
      <p:sp>
        <p:nvSpPr>
          <p:cNvPr id="3" name="Picture Placeholder 2"/>
          <p:cNvSpPr>
            <a:spLocks noGrp="1" noChangeAspect="1"/>
          </p:cNvSpPr>
          <p:nvPr>
            <p:ph type="pic" idx="1"/>
          </p:nvPr>
        </p:nvSpPr>
        <p:spPr>
          <a:xfrm>
            <a:off x="9090826" y="2176910"/>
            <a:ext cx="10825460" cy="10744538"/>
          </a:xfrm>
        </p:spPr>
        <p:txBody>
          <a:bodyPr anchor="t"/>
          <a:lstStyle>
            <a:lvl1pPr marL="0" indent="0">
              <a:buNone/>
              <a:defRPr sz="7055"/>
            </a:lvl1pPr>
            <a:lvl2pPr marL="1007943" indent="0">
              <a:buNone/>
              <a:defRPr sz="6173"/>
            </a:lvl2pPr>
            <a:lvl3pPr marL="2015886" indent="0">
              <a:buNone/>
              <a:defRPr sz="5291"/>
            </a:lvl3pPr>
            <a:lvl4pPr marL="3023829" indent="0">
              <a:buNone/>
              <a:defRPr sz="4409"/>
            </a:lvl4pPr>
            <a:lvl5pPr marL="4031772" indent="0">
              <a:buNone/>
              <a:defRPr sz="4409"/>
            </a:lvl5pPr>
            <a:lvl6pPr marL="5039716" indent="0">
              <a:buNone/>
              <a:defRPr sz="4409"/>
            </a:lvl6pPr>
            <a:lvl7pPr marL="6047659" indent="0">
              <a:buNone/>
              <a:defRPr sz="4409"/>
            </a:lvl7pPr>
            <a:lvl8pPr marL="7055602" indent="0">
              <a:buNone/>
              <a:defRPr sz="4409"/>
            </a:lvl8pPr>
            <a:lvl9pPr marL="8063545" indent="0">
              <a:buNone/>
              <a:defRPr sz="4409"/>
            </a:lvl9pPr>
          </a:lstStyle>
          <a:p>
            <a:r>
              <a:rPr lang="en-GB"/>
              <a:t>Click icon to add picture</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GB"/>
              <a:t>Click to edit Master text styles</a:t>
            </a:r>
          </a:p>
        </p:txBody>
      </p:sp>
      <p:sp>
        <p:nvSpPr>
          <p:cNvPr id="5" name="Date Placeholder 4"/>
          <p:cNvSpPr>
            <a:spLocks noGrp="1"/>
          </p:cNvSpPr>
          <p:nvPr>
            <p:ph type="dt" sz="half" idx="10"/>
          </p:nvPr>
        </p:nvSpPr>
        <p:spPr/>
        <p:txBody>
          <a:bodyPr/>
          <a:lstStyle/>
          <a:p>
            <a:fld id="{A86A4843-1D90-AA44-8FF7-413003FEDDD3}" type="datetimeFigureOut">
              <a:rPr lang="en-US" smtClean="0"/>
              <a:t>6/27/22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45B45-9EA6-BB4B-B2ED-993268605A18}" type="slidenum">
              <a:rPr lang="en-US" smtClean="0"/>
              <a:t>‹#›</a:t>
            </a:fld>
            <a:endParaRPr lang="en-US"/>
          </a:p>
        </p:txBody>
      </p:sp>
    </p:spTree>
    <p:extLst>
      <p:ext uri="{BB962C8B-B14F-4D97-AF65-F5344CB8AC3E}">
        <p14:creationId xmlns:p14="http://schemas.microsoft.com/office/powerpoint/2010/main" val="228116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804969"/>
            <a:ext cx="18443377" cy="292237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470124" y="4024827"/>
            <a:ext cx="18443377" cy="959308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470124" y="14013401"/>
            <a:ext cx="4811316" cy="804965"/>
          </a:xfrm>
          <a:prstGeom prst="rect">
            <a:avLst/>
          </a:prstGeom>
        </p:spPr>
        <p:txBody>
          <a:bodyPr vert="horz" lIns="91440" tIns="45720" rIns="91440" bIns="45720" rtlCol="0" anchor="ctr"/>
          <a:lstStyle>
            <a:lvl1pPr algn="l">
              <a:defRPr sz="2646">
                <a:solidFill>
                  <a:schemeClr val="tx1">
                    <a:tint val="75000"/>
                  </a:schemeClr>
                </a:solidFill>
              </a:defRPr>
            </a:lvl1pPr>
          </a:lstStyle>
          <a:p>
            <a:fld id="{A86A4843-1D90-AA44-8FF7-413003FEDDD3}" type="datetimeFigureOut">
              <a:rPr lang="en-US" smtClean="0"/>
              <a:t>6/27/22</a:t>
            </a:fld>
            <a:endParaRPr lang="en-US"/>
          </a:p>
        </p:txBody>
      </p:sp>
      <p:sp>
        <p:nvSpPr>
          <p:cNvPr id="5" name="Footer Placeholder 4"/>
          <p:cNvSpPr>
            <a:spLocks noGrp="1"/>
          </p:cNvSpPr>
          <p:nvPr>
            <p:ph type="ftr" sz="quarter" idx="3"/>
          </p:nvPr>
        </p:nvSpPr>
        <p:spPr>
          <a:xfrm>
            <a:off x="7083326" y="14013401"/>
            <a:ext cx="7216973" cy="804965"/>
          </a:xfrm>
          <a:prstGeom prst="rect">
            <a:avLst/>
          </a:prstGeom>
        </p:spPr>
        <p:txBody>
          <a:bodyPr vert="horz" lIns="91440" tIns="45720" rIns="91440" bIns="45720" rtlCol="0" anchor="ctr"/>
          <a:lstStyle>
            <a:lvl1pPr algn="ctr">
              <a:defRPr sz="264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102185" y="14013401"/>
            <a:ext cx="4811316" cy="804965"/>
          </a:xfrm>
          <a:prstGeom prst="rect">
            <a:avLst/>
          </a:prstGeom>
        </p:spPr>
        <p:txBody>
          <a:bodyPr vert="horz" lIns="91440" tIns="45720" rIns="91440" bIns="45720" rtlCol="0" anchor="ctr"/>
          <a:lstStyle>
            <a:lvl1pPr algn="r">
              <a:defRPr sz="2646">
                <a:solidFill>
                  <a:schemeClr val="tx1">
                    <a:tint val="75000"/>
                  </a:schemeClr>
                </a:solidFill>
              </a:defRPr>
            </a:lvl1pPr>
          </a:lstStyle>
          <a:p>
            <a:fld id="{63745B45-9EA6-BB4B-B2ED-993268605A18}" type="slidenum">
              <a:rPr lang="en-US" smtClean="0"/>
              <a:t>‹#›</a:t>
            </a:fld>
            <a:endParaRPr lang="en-US"/>
          </a:p>
        </p:txBody>
      </p:sp>
    </p:spTree>
    <p:extLst>
      <p:ext uri="{BB962C8B-B14F-4D97-AF65-F5344CB8AC3E}">
        <p14:creationId xmlns:p14="http://schemas.microsoft.com/office/powerpoint/2010/main" val="33932218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015886" rtl="0" eaLnBrk="1" latinLnBrk="0" hangingPunct="1">
        <a:lnSpc>
          <a:spcPct val="90000"/>
        </a:lnSpc>
        <a:spcBef>
          <a:spcPct val="0"/>
        </a:spcBef>
        <a:buNone/>
        <a:defRPr sz="9700" kern="1200">
          <a:solidFill>
            <a:schemeClr val="tx1"/>
          </a:solidFill>
          <a:latin typeface="+mj-lt"/>
          <a:ea typeface="+mj-ea"/>
          <a:cs typeface="+mj-cs"/>
        </a:defRPr>
      </a:lvl1pPr>
    </p:titleStyle>
    <p:bodyStyle>
      <a:lvl1pPr marL="503972" indent="-503972" algn="l" defTabSz="2015886" rtl="0" eaLnBrk="1" latinLnBrk="0" hangingPunct="1">
        <a:lnSpc>
          <a:spcPct val="90000"/>
        </a:lnSpc>
        <a:spcBef>
          <a:spcPts val="2205"/>
        </a:spcBef>
        <a:buFont typeface="Arial" panose="020B0604020202020204" pitchFamily="34" charset="0"/>
        <a:buChar char="•"/>
        <a:defRPr sz="6173" kern="1200">
          <a:solidFill>
            <a:schemeClr val="tx1"/>
          </a:solidFill>
          <a:latin typeface="+mn-lt"/>
          <a:ea typeface="+mn-ea"/>
          <a:cs typeface="+mn-cs"/>
        </a:defRPr>
      </a:lvl1pPr>
      <a:lvl2pPr marL="1511915" indent="-503972" algn="l" defTabSz="2015886" rtl="0" eaLnBrk="1" latinLnBrk="0" hangingPunct="1">
        <a:lnSpc>
          <a:spcPct val="90000"/>
        </a:lnSpc>
        <a:spcBef>
          <a:spcPts val="1102"/>
        </a:spcBef>
        <a:buFont typeface="Arial" panose="020B0604020202020204" pitchFamily="34" charset="0"/>
        <a:buChar char="•"/>
        <a:defRPr sz="5291" kern="1200">
          <a:solidFill>
            <a:schemeClr val="tx1"/>
          </a:solidFill>
          <a:latin typeface="+mn-lt"/>
          <a:ea typeface="+mn-ea"/>
          <a:cs typeface="+mn-cs"/>
        </a:defRPr>
      </a:lvl2pPr>
      <a:lvl3pPr marL="2519858" indent="-503972" algn="l" defTabSz="2015886" rtl="0" eaLnBrk="1" latinLnBrk="0" hangingPunct="1">
        <a:lnSpc>
          <a:spcPct val="90000"/>
        </a:lnSpc>
        <a:spcBef>
          <a:spcPts val="1102"/>
        </a:spcBef>
        <a:buFont typeface="Arial" panose="020B0604020202020204" pitchFamily="34" charset="0"/>
        <a:buChar char="•"/>
        <a:defRPr sz="4409" kern="1200">
          <a:solidFill>
            <a:schemeClr val="tx1"/>
          </a:solidFill>
          <a:latin typeface="+mn-lt"/>
          <a:ea typeface="+mn-ea"/>
          <a:cs typeface="+mn-cs"/>
        </a:defRPr>
      </a:lvl3pPr>
      <a:lvl4pPr marL="3527801"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4pPr>
      <a:lvl5pPr marL="4535744"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5pPr>
      <a:lvl6pPr marL="554368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6pPr>
      <a:lvl7pPr marL="6551630"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7pPr>
      <a:lvl8pPr marL="7559573"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8pPr>
      <a:lvl9pPr marL="856751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9pPr>
    </p:bodyStyle>
    <p:otherStyle>
      <a:defPPr>
        <a:defRPr lang="en-US"/>
      </a:defPPr>
      <a:lvl1pPr marL="0" algn="l" defTabSz="2015886" rtl="0" eaLnBrk="1" latinLnBrk="0" hangingPunct="1">
        <a:defRPr sz="3968" kern="1200">
          <a:solidFill>
            <a:schemeClr val="tx1"/>
          </a:solidFill>
          <a:latin typeface="+mn-lt"/>
          <a:ea typeface="+mn-ea"/>
          <a:cs typeface="+mn-cs"/>
        </a:defRPr>
      </a:lvl1pPr>
      <a:lvl2pPr marL="1007943" algn="l" defTabSz="2015886" rtl="0" eaLnBrk="1" latinLnBrk="0" hangingPunct="1">
        <a:defRPr sz="3968" kern="1200">
          <a:solidFill>
            <a:schemeClr val="tx1"/>
          </a:solidFill>
          <a:latin typeface="+mn-lt"/>
          <a:ea typeface="+mn-ea"/>
          <a:cs typeface="+mn-cs"/>
        </a:defRPr>
      </a:lvl2pPr>
      <a:lvl3pPr marL="2015886" algn="l" defTabSz="2015886" rtl="0" eaLnBrk="1" latinLnBrk="0" hangingPunct="1">
        <a:defRPr sz="3968" kern="1200">
          <a:solidFill>
            <a:schemeClr val="tx1"/>
          </a:solidFill>
          <a:latin typeface="+mn-lt"/>
          <a:ea typeface="+mn-ea"/>
          <a:cs typeface="+mn-cs"/>
        </a:defRPr>
      </a:lvl3pPr>
      <a:lvl4pPr marL="3023829" algn="l" defTabSz="2015886" rtl="0" eaLnBrk="1" latinLnBrk="0" hangingPunct="1">
        <a:defRPr sz="3968" kern="1200">
          <a:solidFill>
            <a:schemeClr val="tx1"/>
          </a:solidFill>
          <a:latin typeface="+mn-lt"/>
          <a:ea typeface="+mn-ea"/>
          <a:cs typeface="+mn-cs"/>
        </a:defRPr>
      </a:lvl4pPr>
      <a:lvl5pPr marL="4031772" algn="l" defTabSz="2015886" rtl="0" eaLnBrk="1" latinLnBrk="0" hangingPunct="1">
        <a:defRPr sz="3968" kern="1200">
          <a:solidFill>
            <a:schemeClr val="tx1"/>
          </a:solidFill>
          <a:latin typeface="+mn-lt"/>
          <a:ea typeface="+mn-ea"/>
          <a:cs typeface="+mn-cs"/>
        </a:defRPr>
      </a:lvl5pPr>
      <a:lvl6pPr marL="5039716" algn="l" defTabSz="2015886" rtl="0" eaLnBrk="1" latinLnBrk="0" hangingPunct="1">
        <a:defRPr sz="3968" kern="1200">
          <a:solidFill>
            <a:schemeClr val="tx1"/>
          </a:solidFill>
          <a:latin typeface="+mn-lt"/>
          <a:ea typeface="+mn-ea"/>
          <a:cs typeface="+mn-cs"/>
        </a:defRPr>
      </a:lvl6pPr>
      <a:lvl7pPr marL="6047659" algn="l" defTabSz="2015886" rtl="0" eaLnBrk="1" latinLnBrk="0" hangingPunct="1">
        <a:defRPr sz="3968" kern="1200">
          <a:solidFill>
            <a:schemeClr val="tx1"/>
          </a:solidFill>
          <a:latin typeface="+mn-lt"/>
          <a:ea typeface="+mn-ea"/>
          <a:cs typeface="+mn-cs"/>
        </a:defRPr>
      </a:lvl7pPr>
      <a:lvl8pPr marL="7055602" algn="l" defTabSz="2015886" rtl="0" eaLnBrk="1" latinLnBrk="0" hangingPunct="1">
        <a:defRPr sz="3968" kern="1200">
          <a:solidFill>
            <a:schemeClr val="tx1"/>
          </a:solidFill>
          <a:latin typeface="+mn-lt"/>
          <a:ea typeface="+mn-ea"/>
          <a:cs typeface="+mn-cs"/>
        </a:defRPr>
      </a:lvl8pPr>
      <a:lvl9pPr marL="8063545" algn="l" defTabSz="2015886" rtl="0" eaLnBrk="1" latinLnBrk="0" hangingPunct="1">
        <a:defRPr sz="39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6BB0507D-6037-2A4D-A512-5F634A748227}"/>
              </a:ext>
            </a:extLst>
          </p:cNvPr>
          <p:cNvSpPr/>
          <p:nvPr/>
        </p:nvSpPr>
        <p:spPr>
          <a:xfrm>
            <a:off x="-11572" y="4700"/>
            <a:ext cx="21407072" cy="1408463"/>
          </a:xfrm>
          <a:prstGeom prst="rect">
            <a:avLst/>
          </a:prstGeom>
          <a:solidFill>
            <a:srgbClr val="98DC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ogo&#10;&#10;Description automatically generated">
            <a:extLst>
              <a:ext uri="{FF2B5EF4-FFF2-40B4-BE49-F238E27FC236}">
                <a16:creationId xmlns:a16="http://schemas.microsoft.com/office/drawing/2014/main" id="{F97DAB8D-8057-964A-A5FA-D75AA6D2BA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387" y="125784"/>
            <a:ext cx="3294030" cy="1192666"/>
          </a:xfrm>
          <a:prstGeom prst="rect">
            <a:avLst/>
          </a:prstGeom>
        </p:spPr>
      </p:pic>
      <p:sp>
        <p:nvSpPr>
          <p:cNvPr id="5" name="TextBox 4">
            <a:extLst>
              <a:ext uri="{FF2B5EF4-FFF2-40B4-BE49-F238E27FC236}">
                <a16:creationId xmlns:a16="http://schemas.microsoft.com/office/drawing/2014/main" id="{92F374D8-8514-D64A-9EB4-233BCE20F822}"/>
              </a:ext>
            </a:extLst>
          </p:cNvPr>
          <p:cNvSpPr txBox="1"/>
          <p:nvPr/>
        </p:nvSpPr>
        <p:spPr>
          <a:xfrm>
            <a:off x="3438417" y="263362"/>
            <a:ext cx="5035289" cy="630942"/>
          </a:xfrm>
          <a:prstGeom prst="rect">
            <a:avLst/>
          </a:prstGeom>
          <a:noFill/>
        </p:spPr>
        <p:txBody>
          <a:bodyPr wrap="none" rtlCol="0">
            <a:spAutoFit/>
          </a:bodyPr>
          <a:lstStyle/>
          <a:p>
            <a:r>
              <a:rPr lang="en-US" sz="3500" b="1" dirty="0">
                <a:latin typeface="Avenir Black" panose="02000503020000020003" pitchFamily="2" charset="0"/>
              </a:rPr>
              <a:t>A SMART PET FEEDER</a:t>
            </a:r>
          </a:p>
        </p:txBody>
      </p:sp>
      <p:sp>
        <p:nvSpPr>
          <p:cNvPr id="16" name="TextBox 15">
            <a:extLst>
              <a:ext uri="{FF2B5EF4-FFF2-40B4-BE49-F238E27FC236}">
                <a16:creationId xmlns:a16="http://schemas.microsoft.com/office/drawing/2014/main" id="{DE34406B-5DC3-584D-A3FE-A21D39F8FB50}"/>
              </a:ext>
            </a:extLst>
          </p:cNvPr>
          <p:cNvSpPr txBox="1"/>
          <p:nvPr/>
        </p:nvSpPr>
        <p:spPr>
          <a:xfrm>
            <a:off x="3438417" y="796900"/>
            <a:ext cx="1444626" cy="430887"/>
          </a:xfrm>
          <a:prstGeom prst="rect">
            <a:avLst/>
          </a:prstGeom>
          <a:noFill/>
        </p:spPr>
        <p:txBody>
          <a:bodyPr wrap="none" rtlCol="0">
            <a:spAutoFit/>
          </a:bodyPr>
          <a:lstStyle/>
          <a:p>
            <a:r>
              <a:rPr lang="en-US" sz="2200" dirty="0"/>
              <a:t>Siting Zhao</a:t>
            </a:r>
          </a:p>
        </p:txBody>
      </p:sp>
      <p:sp>
        <p:nvSpPr>
          <p:cNvPr id="23" name="TextBox 22">
            <a:extLst>
              <a:ext uri="{FF2B5EF4-FFF2-40B4-BE49-F238E27FC236}">
                <a16:creationId xmlns:a16="http://schemas.microsoft.com/office/drawing/2014/main" id="{DA6863E3-C8F7-EA40-A752-6851FF9D7B92}"/>
              </a:ext>
            </a:extLst>
          </p:cNvPr>
          <p:cNvSpPr txBox="1"/>
          <p:nvPr/>
        </p:nvSpPr>
        <p:spPr>
          <a:xfrm>
            <a:off x="338956" y="1592380"/>
            <a:ext cx="4544087" cy="2677656"/>
          </a:xfrm>
          <a:prstGeom prst="rect">
            <a:avLst/>
          </a:prstGeom>
          <a:noFill/>
        </p:spPr>
        <p:txBody>
          <a:bodyPr wrap="square" rtlCol="0">
            <a:spAutoFit/>
          </a:bodyPr>
          <a:lstStyle/>
          <a:p>
            <a:pPr algn="just"/>
            <a:r>
              <a:rPr lang="en-US" sz="2400" b="1" dirty="0">
                <a:latin typeface="Avenir Black" panose="02000503020000020003" pitchFamily="2" charset="0"/>
              </a:rPr>
              <a:t>INTRODUCTION</a:t>
            </a:r>
            <a:endParaRPr lang="en-US" dirty="0"/>
          </a:p>
          <a:p>
            <a:pPr algn="just"/>
            <a:r>
              <a:rPr lang="en-US" dirty="0"/>
              <a:t>Pets are slowly starting to become a part of every household, with an estimate of 59% of households in the United Kingdom owning pets [1], a 14% increase since 2019 [2]. For a large majority of the working population, finding the time to care for a pet in the day would be more toilsome. This project aims to solve these issues using a smart pet feeder. </a:t>
            </a:r>
          </a:p>
        </p:txBody>
      </p:sp>
      <p:sp>
        <p:nvSpPr>
          <p:cNvPr id="24" name="TextBox 23">
            <a:extLst>
              <a:ext uri="{FF2B5EF4-FFF2-40B4-BE49-F238E27FC236}">
                <a16:creationId xmlns:a16="http://schemas.microsoft.com/office/drawing/2014/main" id="{2F0AD9B9-1AD6-164E-A401-26998971A8C0}"/>
              </a:ext>
            </a:extLst>
          </p:cNvPr>
          <p:cNvSpPr txBox="1"/>
          <p:nvPr/>
        </p:nvSpPr>
        <p:spPr>
          <a:xfrm>
            <a:off x="338956" y="4393796"/>
            <a:ext cx="4544087" cy="4616648"/>
          </a:xfrm>
          <a:prstGeom prst="rect">
            <a:avLst/>
          </a:prstGeom>
          <a:noFill/>
        </p:spPr>
        <p:txBody>
          <a:bodyPr wrap="square" rtlCol="0">
            <a:spAutoFit/>
          </a:bodyPr>
          <a:lstStyle/>
          <a:p>
            <a:pPr algn="just"/>
            <a:r>
              <a:rPr lang="en-US" sz="2400" b="1" dirty="0">
                <a:latin typeface="Avenir Black" panose="02000503020000020003" pitchFamily="2" charset="0"/>
              </a:rPr>
              <a:t>PROJECT AIMS</a:t>
            </a:r>
            <a:endParaRPr lang="en-US" dirty="0"/>
          </a:p>
          <a:p>
            <a:pPr algn="just"/>
            <a:r>
              <a:rPr lang="en-US" dirty="0"/>
              <a:t>The aim of this project is to design, build and test a smart pet feeder. </a:t>
            </a:r>
          </a:p>
          <a:p>
            <a:pPr algn="just"/>
            <a:endParaRPr lang="en-US" dirty="0"/>
          </a:p>
          <a:p>
            <a:pPr algn="just"/>
            <a:r>
              <a:rPr lang="en-US" dirty="0"/>
              <a:t>The project specifications are as follows:</a:t>
            </a:r>
          </a:p>
          <a:p>
            <a:pPr marL="285750" indent="-285750" algn="just">
              <a:buFontTx/>
              <a:buChar char="-"/>
            </a:pPr>
            <a:r>
              <a:rPr lang="en-US" dirty="0"/>
              <a:t>Fully functional feeder prototype that can dispense varying number of pellets.</a:t>
            </a:r>
          </a:p>
          <a:p>
            <a:pPr marL="285750" indent="-285750" algn="just">
              <a:buFontTx/>
              <a:buChar char="-"/>
            </a:pPr>
            <a:r>
              <a:rPr lang="en-US" dirty="0"/>
              <a:t>An accompanying mobile app that allows the user to specify a feeding schedule or manually begin feeding.</a:t>
            </a:r>
          </a:p>
          <a:p>
            <a:pPr marL="285750" indent="-285750" algn="just">
              <a:buFontTx/>
              <a:buChar char="-"/>
            </a:pPr>
            <a:r>
              <a:rPr lang="en-US" dirty="0"/>
              <a:t>A graphical interface for viewing of historical feeding data that is stored in a fast and secure database. </a:t>
            </a:r>
          </a:p>
          <a:p>
            <a:pPr marL="285750" indent="-285750" algn="just">
              <a:buFontTx/>
              <a:buChar char="-"/>
            </a:pPr>
            <a:r>
              <a:rPr lang="en-US" dirty="0"/>
              <a:t>Use of machine learning to estimate the number of pellets left in the food plate after feeding.</a:t>
            </a:r>
          </a:p>
        </p:txBody>
      </p:sp>
      <p:sp>
        <p:nvSpPr>
          <p:cNvPr id="29" name="TextBox 28">
            <a:extLst>
              <a:ext uri="{FF2B5EF4-FFF2-40B4-BE49-F238E27FC236}">
                <a16:creationId xmlns:a16="http://schemas.microsoft.com/office/drawing/2014/main" id="{D6530854-F68C-D142-96B8-C1B400945656}"/>
              </a:ext>
            </a:extLst>
          </p:cNvPr>
          <p:cNvSpPr txBox="1"/>
          <p:nvPr/>
        </p:nvSpPr>
        <p:spPr>
          <a:xfrm>
            <a:off x="338956" y="9086766"/>
            <a:ext cx="4544087" cy="2215991"/>
          </a:xfrm>
          <a:prstGeom prst="rect">
            <a:avLst/>
          </a:prstGeom>
          <a:noFill/>
        </p:spPr>
        <p:txBody>
          <a:bodyPr wrap="square">
            <a:spAutoFit/>
          </a:bodyPr>
          <a:lstStyle/>
          <a:p>
            <a:pPr algn="just"/>
            <a:r>
              <a:rPr lang="en-US" sz="2400" b="1" dirty="0">
                <a:latin typeface="Avenir Black" panose="02000503020000020003" pitchFamily="2" charset="0"/>
              </a:rPr>
              <a:t>HARDWARE IMPLEMENTATION</a:t>
            </a:r>
            <a:endParaRPr lang="en-US" dirty="0"/>
          </a:p>
          <a:p>
            <a:pPr marL="285750" indent="-285750" algn="just">
              <a:buFontTx/>
              <a:buChar char="-"/>
            </a:pPr>
            <a:r>
              <a:rPr lang="en-US" dirty="0"/>
              <a:t>The feeder mechanism uses an auger-based design to dispense the pellets, up to a precision of 5g, as shown in Figure 1 below.</a:t>
            </a:r>
          </a:p>
          <a:p>
            <a:pPr marL="285750" indent="-285750" algn="just">
              <a:buFontTx/>
              <a:buChar char="-"/>
            </a:pPr>
            <a:r>
              <a:rPr lang="en-US" dirty="0"/>
              <a:t>A Raspberry Pi was used as the microcontroller.</a:t>
            </a:r>
          </a:p>
        </p:txBody>
      </p:sp>
      <p:grpSp>
        <p:nvGrpSpPr>
          <p:cNvPr id="70" name="Group 69">
            <a:extLst>
              <a:ext uri="{FF2B5EF4-FFF2-40B4-BE49-F238E27FC236}">
                <a16:creationId xmlns:a16="http://schemas.microsoft.com/office/drawing/2014/main" id="{8B92557F-DC8D-FF46-8FA2-C5A1C37EE17E}"/>
              </a:ext>
            </a:extLst>
          </p:cNvPr>
          <p:cNvGrpSpPr/>
          <p:nvPr/>
        </p:nvGrpSpPr>
        <p:grpSpPr>
          <a:xfrm>
            <a:off x="454027" y="11313521"/>
            <a:ext cx="4452141" cy="2859458"/>
            <a:chOff x="438541" y="11062729"/>
            <a:chExt cx="4452141" cy="2859458"/>
          </a:xfrm>
        </p:grpSpPr>
        <p:pic>
          <p:nvPicPr>
            <p:cNvPr id="36" name="Picture 35" descr="A picture containing wall, indoor&#10;&#10;Description automatically generated">
              <a:extLst>
                <a:ext uri="{FF2B5EF4-FFF2-40B4-BE49-F238E27FC236}">
                  <a16:creationId xmlns:a16="http://schemas.microsoft.com/office/drawing/2014/main" id="{4AC4F7FE-E81F-114F-852E-06C384246336}"/>
                </a:ext>
              </a:extLst>
            </p:cNvPr>
            <p:cNvPicPr>
              <a:picLocks noChangeAspect="1"/>
            </p:cNvPicPr>
            <p:nvPr/>
          </p:nvPicPr>
          <p:blipFill rotWithShape="1">
            <a:blip r:embed="rId3"/>
            <a:srcRect l="9744" t="10579" r="5840" b="5304"/>
            <a:stretch/>
          </p:blipFill>
          <p:spPr>
            <a:xfrm>
              <a:off x="2722093" y="11062729"/>
              <a:ext cx="2133772" cy="2049616"/>
            </a:xfrm>
            <a:prstGeom prst="rect">
              <a:avLst/>
            </a:prstGeom>
          </p:spPr>
        </p:pic>
        <p:pic>
          <p:nvPicPr>
            <p:cNvPr id="38" name="Picture 37" descr="A peeled banana on a white surface&#10;&#10;Description automatically generated with medium confidence">
              <a:extLst>
                <a:ext uri="{FF2B5EF4-FFF2-40B4-BE49-F238E27FC236}">
                  <a16:creationId xmlns:a16="http://schemas.microsoft.com/office/drawing/2014/main" id="{EEBBD1BF-2371-EB44-8FA9-ADF3CC833EA6}"/>
                </a:ext>
              </a:extLst>
            </p:cNvPr>
            <p:cNvPicPr>
              <a:picLocks noChangeAspect="1"/>
            </p:cNvPicPr>
            <p:nvPr/>
          </p:nvPicPr>
          <p:blipFill rotWithShape="1">
            <a:blip r:embed="rId4"/>
            <a:srcRect l="12011" t="14970" r="16464" b="10147"/>
            <a:stretch/>
          </p:blipFill>
          <p:spPr>
            <a:xfrm>
              <a:off x="438541" y="11062729"/>
              <a:ext cx="2077641" cy="2049616"/>
            </a:xfrm>
            <a:prstGeom prst="rect">
              <a:avLst/>
            </a:prstGeom>
          </p:spPr>
        </p:pic>
        <p:sp>
          <p:nvSpPr>
            <p:cNvPr id="39" name="TextBox 38">
              <a:extLst>
                <a:ext uri="{FF2B5EF4-FFF2-40B4-BE49-F238E27FC236}">
                  <a16:creationId xmlns:a16="http://schemas.microsoft.com/office/drawing/2014/main" id="{634CA923-3989-314D-B22F-E52CD9E88BAC}"/>
                </a:ext>
              </a:extLst>
            </p:cNvPr>
            <p:cNvSpPr txBox="1"/>
            <p:nvPr/>
          </p:nvSpPr>
          <p:spPr>
            <a:xfrm>
              <a:off x="484866" y="13275856"/>
              <a:ext cx="4405816" cy="646331"/>
            </a:xfrm>
            <a:prstGeom prst="rect">
              <a:avLst/>
            </a:prstGeom>
            <a:noFill/>
          </p:spPr>
          <p:txBody>
            <a:bodyPr wrap="square" rtlCol="0">
              <a:spAutoFit/>
            </a:bodyPr>
            <a:lstStyle/>
            <a:p>
              <a:pPr algn="ctr"/>
              <a:r>
                <a:rPr lang="en-US" i="1" dirty="0"/>
                <a:t>Figure 1. 3D Printed Auger-based Dispenser Mechanism</a:t>
              </a:r>
            </a:p>
          </p:txBody>
        </p:sp>
      </p:grpSp>
      <p:sp>
        <p:nvSpPr>
          <p:cNvPr id="40" name="TextBox 39">
            <a:extLst>
              <a:ext uri="{FF2B5EF4-FFF2-40B4-BE49-F238E27FC236}">
                <a16:creationId xmlns:a16="http://schemas.microsoft.com/office/drawing/2014/main" id="{B38102ED-13C6-444E-927D-8BCF09AAC4A9}"/>
              </a:ext>
            </a:extLst>
          </p:cNvPr>
          <p:cNvSpPr txBox="1"/>
          <p:nvPr/>
        </p:nvSpPr>
        <p:spPr>
          <a:xfrm>
            <a:off x="5155931" y="1592380"/>
            <a:ext cx="7888266" cy="1015663"/>
          </a:xfrm>
          <a:prstGeom prst="rect">
            <a:avLst/>
          </a:prstGeom>
          <a:noFill/>
        </p:spPr>
        <p:txBody>
          <a:bodyPr wrap="square">
            <a:spAutoFit/>
          </a:bodyPr>
          <a:lstStyle/>
          <a:p>
            <a:pPr algn="just"/>
            <a:r>
              <a:rPr lang="en-US" sz="2400" b="1" dirty="0">
                <a:latin typeface="Avenir Black" panose="02000503020000020003" pitchFamily="2" charset="0"/>
              </a:rPr>
              <a:t>SOFTWARE IMPLEMENTATION</a:t>
            </a:r>
            <a:endParaRPr lang="en-US" dirty="0"/>
          </a:p>
          <a:p>
            <a:pPr algn="just"/>
            <a:r>
              <a:rPr lang="en-US" dirty="0"/>
              <a:t>The mobile frontend is created using React Native and supports both iOS and Android devices.</a:t>
            </a:r>
          </a:p>
        </p:txBody>
      </p:sp>
      <p:sp>
        <p:nvSpPr>
          <p:cNvPr id="46" name="TextBox 45">
            <a:extLst>
              <a:ext uri="{FF2B5EF4-FFF2-40B4-BE49-F238E27FC236}">
                <a16:creationId xmlns:a16="http://schemas.microsoft.com/office/drawing/2014/main" id="{EC9FE208-A7A1-7745-B138-29C9AE8CB0A4}"/>
              </a:ext>
            </a:extLst>
          </p:cNvPr>
          <p:cNvSpPr txBox="1"/>
          <p:nvPr/>
        </p:nvSpPr>
        <p:spPr>
          <a:xfrm>
            <a:off x="5150084" y="8353866"/>
            <a:ext cx="7888268" cy="2031325"/>
          </a:xfrm>
          <a:prstGeom prst="rect">
            <a:avLst/>
          </a:prstGeom>
          <a:noFill/>
        </p:spPr>
        <p:txBody>
          <a:bodyPr wrap="square" rtlCol="0">
            <a:spAutoFit/>
          </a:bodyPr>
          <a:lstStyle/>
          <a:p>
            <a:pPr marL="285750" indent="-285750" algn="just">
              <a:buFontTx/>
              <a:buChar char="-"/>
            </a:pPr>
            <a:r>
              <a:rPr lang="en-US" dirty="0"/>
              <a:t>Figure 2a shows the main page that the user sees after logging in. On this page, the user can manually initiate feeding, or create a recurring feeding schedule. </a:t>
            </a:r>
          </a:p>
          <a:p>
            <a:pPr marL="285750" indent="-285750" algn="just">
              <a:buFontTx/>
              <a:buChar char="-"/>
            </a:pPr>
            <a:r>
              <a:rPr lang="en-US" dirty="0"/>
              <a:t>The add schedule page shown in Figure 2b is a screen that pops up upon clicking the + button at the bottom of the main page. On this page, the user can configure their desired feeding schedule which will be added to the database. </a:t>
            </a:r>
          </a:p>
          <a:p>
            <a:pPr marL="285750" indent="-285750" algn="just">
              <a:buFontTx/>
              <a:buChar char="-"/>
            </a:pPr>
            <a:r>
              <a:rPr lang="en-US" dirty="0"/>
              <a:t>The history page in Figure 2c displays the past feeding activity of the feeder in a graphical form. </a:t>
            </a:r>
          </a:p>
        </p:txBody>
      </p:sp>
      <p:sp>
        <p:nvSpPr>
          <p:cNvPr id="48" name="TextBox 47">
            <a:extLst>
              <a:ext uri="{FF2B5EF4-FFF2-40B4-BE49-F238E27FC236}">
                <a16:creationId xmlns:a16="http://schemas.microsoft.com/office/drawing/2014/main" id="{4A9E9594-3421-1D41-BF75-9D59947EBE95}"/>
              </a:ext>
            </a:extLst>
          </p:cNvPr>
          <p:cNvSpPr txBox="1"/>
          <p:nvPr/>
        </p:nvSpPr>
        <p:spPr>
          <a:xfrm>
            <a:off x="5150084" y="10478245"/>
            <a:ext cx="7888268" cy="3600986"/>
          </a:xfrm>
          <a:prstGeom prst="rect">
            <a:avLst/>
          </a:prstGeom>
          <a:noFill/>
        </p:spPr>
        <p:txBody>
          <a:bodyPr wrap="square">
            <a:spAutoFit/>
          </a:bodyPr>
          <a:lstStyle/>
          <a:p>
            <a:pPr algn="just"/>
            <a:r>
              <a:rPr lang="en-US" sz="2400" b="1" dirty="0">
                <a:latin typeface="Avenir Black" panose="02000503020000020003" pitchFamily="2" charset="0"/>
              </a:rPr>
              <a:t>MACHINE LEARNING TO ESTIMATE NUMBER OF PELLETS IN THE PLATE</a:t>
            </a:r>
            <a:endParaRPr lang="en-US" dirty="0"/>
          </a:p>
          <a:p>
            <a:pPr marL="285750" indent="-285750" algn="just">
              <a:buFontTx/>
              <a:buChar char="-"/>
            </a:pPr>
            <a:r>
              <a:rPr lang="en-US" dirty="0"/>
              <a:t>A machine learning model was trained using a self-collected dataset to estimate the number of pellets that are in the food plate. </a:t>
            </a:r>
          </a:p>
          <a:p>
            <a:pPr marL="285750" indent="-285750" algn="just">
              <a:buFontTx/>
              <a:buChar char="-"/>
            </a:pPr>
            <a:r>
              <a:rPr lang="en-US" dirty="0"/>
              <a:t>Raspberry Pi (RPi) camera was used to capture images.</a:t>
            </a:r>
          </a:p>
          <a:p>
            <a:pPr marL="285750" indent="-285750" algn="just">
              <a:buFontTx/>
              <a:buChar char="-"/>
            </a:pPr>
            <a:r>
              <a:rPr lang="en-US" dirty="0"/>
              <a:t>Hyperparameter tuning was performed to </a:t>
            </a:r>
            <a:r>
              <a:rPr lang="en-GB" dirty="0"/>
              <a:t>optimise</a:t>
            </a:r>
            <a:r>
              <a:rPr lang="en-US" dirty="0"/>
              <a:t> the accuracy of the model.</a:t>
            </a:r>
          </a:p>
          <a:p>
            <a:pPr marL="285750" indent="-285750" algn="just">
              <a:buFontTx/>
              <a:buChar char="-"/>
            </a:pPr>
            <a:r>
              <a:rPr lang="en-US" dirty="0"/>
              <a:t>The estimated number of pellets will be stored in the database and displayed on a detailed graph page, shown in Figure 5. </a:t>
            </a:r>
          </a:p>
          <a:p>
            <a:pPr marL="285750" indent="-285750" algn="just">
              <a:buFontTx/>
              <a:buChar char="-"/>
            </a:pPr>
            <a:r>
              <a:rPr lang="en-US" dirty="0"/>
              <a:t>The model achieved a R2 score of 0.968, and root mean square error (RMSE) of 0.0554, which is equivalent to an uncertainty of 5g.</a:t>
            </a:r>
          </a:p>
          <a:p>
            <a:pPr marL="285750" indent="-285750" algn="just">
              <a:buFontTx/>
              <a:buChar char="-"/>
            </a:pPr>
            <a:r>
              <a:rPr lang="en-US" dirty="0"/>
              <a:t>Figure 3 shows two sample inputs taken while using the product. It is labelled with its actual weight and the weight estimated by the model.</a:t>
            </a:r>
          </a:p>
        </p:txBody>
      </p:sp>
      <p:sp>
        <p:nvSpPr>
          <p:cNvPr id="51" name="TextBox 50">
            <a:extLst>
              <a:ext uri="{FF2B5EF4-FFF2-40B4-BE49-F238E27FC236}">
                <a16:creationId xmlns:a16="http://schemas.microsoft.com/office/drawing/2014/main" id="{790904F2-352E-A54A-8B1A-E89436388443}"/>
              </a:ext>
            </a:extLst>
          </p:cNvPr>
          <p:cNvSpPr txBox="1"/>
          <p:nvPr/>
        </p:nvSpPr>
        <p:spPr>
          <a:xfrm>
            <a:off x="13282267" y="10663289"/>
            <a:ext cx="7762400" cy="2123658"/>
          </a:xfrm>
          <a:prstGeom prst="rect">
            <a:avLst/>
          </a:prstGeom>
          <a:noFill/>
        </p:spPr>
        <p:txBody>
          <a:bodyPr wrap="square" rtlCol="0">
            <a:spAutoFit/>
          </a:bodyPr>
          <a:lstStyle/>
          <a:p>
            <a:pPr algn="just"/>
            <a:r>
              <a:rPr lang="en-US" sz="2400" b="1" dirty="0">
                <a:latin typeface="Avenir Black" panose="02000503020000020003" pitchFamily="2" charset="0"/>
              </a:rPr>
              <a:t>CONCLUSION</a:t>
            </a:r>
            <a:endParaRPr lang="en-US" dirty="0"/>
          </a:p>
          <a:p>
            <a:pPr algn="just"/>
            <a:r>
              <a:rPr lang="en-US" dirty="0"/>
              <a:t>Overall, the product successfully met most of its specifications.</a:t>
            </a:r>
          </a:p>
          <a:p>
            <a:pPr marL="285750" indent="-285750" algn="just">
              <a:buFontTx/>
              <a:buChar char="-"/>
            </a:pPr>
            <a:r>
              <a:rPr lang="en-US" dirty="0"/>
              <a:t>The estimate of the number of pellets remaining is a valuable feature as owners can use it to monitor the health of their pets. </a:t>
            </a:r>
          </a:p>
          <a:p>
            <a:pPr marL="285750" indent="-285750" algn="just">
              <a:buFontTx/>
              <a:buChar char="-"/>
            </a:pPr>
            <a:r>
              <a:rPr lang="en-US" dirty="0"/>
              <a:t>User satisfaction regarding the app's ease of use was high, and its features received positive feedback.</a:t>
            </a:r>
          </a:p>
          <a:p>
            <a:pPr marL="285750" indent="-285750" algn="just">
              <a:buFontTx/>
              <a:buChar char="-"/>
            </a:pPr>
            <a:r>
              <a:rPr lang="en-US" dirty="0"/>
              <a:t>Worst-case and average latency of frontend functions are within 10ms.</a:t>
            </a:r>
          </a:p>
        </p:txBody>
      </p:sp>
      <p:sp>
        <p:nvSpPr>
          <p:cNvPr id="52" name="TextBox 51">
            <a:extLst>
              <a:ext uri="{FF2B5EF4-FFF2-40B4-BE49-F238E27FC236}">
                <a16:creationId xmlns:a16="http://schemas.microsoft.com/office/drawing/2014/main" id="{C23E4583-3473-A040-BA2E-A1336A1C5284}"/>
              </a:ext>
            </a:extLst>
          </p:cNvPr>
          <p:cNvSpPr txBox="1"/>
          <p:nvPr/>
        </p:nvSpPr>
        <p:spPr>
          <a:xfrm>
            <a:off x="13282268" y="5046670"/>
            <a:ext cx="7762400" cy="923330"/>
          </a:xfrm>
          <a:prstGeom prst="rect">
            <a:avLst/>
          </a:prstGeom>
          <a:noFill/>
        </p:spPr>
        <p:txBody>
          <a:bodyPr wrap="square" rtlCol="0">
            <a:spAutoFit/>
          </a:bodyPr>
          <a:lstStyle/>
          <a:p>
            <a:pPr algn="just"/>
            <a:r>
              <a:rPr lang="en-US" dirty="0"/>
              <a:t>A camera mount that can be panned was printed and attached to the top of the prototype. The final prototype with the camera attached to its mount can be seen in Figure 4.</a:t>
            </a:r>
          </a:p>
        </p:txBody>
      </p:sp>
      <p:grpSp>
        <p:nvGrpSpPr>
          <p:cNvPr id="72" name="Group 71">
            <a:extLst>
              <a:ext uri="{FF2B5EF4-FFF2-40B4-BE49-F238E27FC236}">
                <a16:creationId xmlns:a16="http://schemas.microsoft.com/office/drawing/2014/main" id="{35B59FD0-5A8B-EB43-9A2A-BD6CEE93C2C5}"/>
              </a:ext>
            </a:extLst>
          </p:cNvPr>
          <p:cNvGrpSpPr/>
          <p:nvPr/>
        </p:nvGrpSpPr>
        <p:grpSpPr>
          <a:xfrm>
            <a:off x="5150084" y="2737746"/>
            <a:ext cx="7661237" cy="5541178"/>
            <a:chOff x="5848268" y="3460268"/>
            <a:chExt cx="7661237" cy="5541178"/>
          </a:xfrm>
        </p:grpSpPr>
        <p:sp>
          <p:nvSpPr>
            <p:cNvPr id="42" name="TextBox 41">
              <a:extLst>
                <a:ext uri="{FF2B5EF4-FFF2-40B4-BE49-F238E27FC236}">
                  <a16:creationId xmlns:a16="http://schemas.microsoft.com/office/drawing/2014/main" id="{A725499F-3917-3145-BB2A-1CC4021D6B1A}"/>
                </a:ext>
              </a:extLst>
            </p:cNvPr>
            <p:cNvSpPr txBox="1"/>
            <p:nvPr/>
          </p:nvSpPr>
          <p:spPr>
            <a:xfrm>
              <a:off x="7441102" y="8632114"/>
              <a:ext cx="4559774" cy="369332"/>
            </a:xfrm>
            <a:prstGeom prst="rect">
              <a:avLst/>
            </a:prstGeom>
            <a:noFill/>
          </p:spPr>
          <p:txBody>
            <a:bodyPr wrap="none" rtlCol="0">
              <a:spAutoFit/>
            </a:bodyPr>
            <a:lstStyle/>
            <a:p>
              <a:pPr algn="ctr"/>
              <a:r>
                <a:rPr lang="en-US" i="1" dirty="0"/>
                <a:t>Figure 2. Main Pages of the Mobile Application</a:t>
              </a:r>
            </a:p>
          </p:txBody>
        </p:sp>
        <p:grpSp>
          <p:nvGrpSpPr>
            <p:cNvPr id="69" name="Group 68">
              <a:extLst>
                <a:ext uri="{FF2B5EF4-FFF2-40B4-BE49-F238E27FC236}">
                  <a16:creationId xmlns:a16="http://schemas.microsoft.com/office/drawing/2014/main" id="{23B462C0-2350-3747-B474-81B1F1DBBE96}"/>
                </a:ext>
              </a:extLst>
            </p:cNvPr>
            <p:cNvGrpSpPr/>
            <p:nvPr/>
          </p:nvGrpSpPr>
          <p:grpSpPr>
            <a:xfrm>
              <a:off x="5848268" y="3460268"/>
              <a:ext cx="2304942" cy="5082768"/>
              <a:chOff x="5848268" y="3460268"/>
              <a:chExt cx="2304942" cy="5082768"/>
            </a:xfrm>
          </p:grpSpPr>
          <p:pic>
            <p:nvPicPr>
              <p:cNvPr id="7" name="Picture 6" descr="Graphical user interface, text, application, chat or text message&#10;&#10;Description automatically generated">
                <a:extLst>
                  <a:ext uri="{FF2B5EF4-FFF2-40B4-BE49-F238E27FC236}">
                    <a16:creationId xmlns:a16="http://schemas.microsoft.com/office/drawing/2014/main" id="{A7D561EB-F73C-7A46-948A-21D507A42B41}"/>
                  </a:ext>
                </a:extLst>
              </p:cNvPr>
              <p:cNvPicPr>
                <a:picLocks noChangeAspect="1"/>
              </p:cNvPicPr>
              <p:nvPr/>
            </p:nvPicPr>
            <p:blipFill rotWithShape="1">
              <a:blip r:embed="rId5"/>
              <a:srcRect t="3818" b="3618"/>
              <a:stretch/>
            </p:blipFill>
            <p:spPr>
              <a:xfrm>
                <a:off x="5848268" y="3460268"/>
                <a:ext cx="2304942" cy="4617495"/>
              </a:xfrm>
              <a:prstGeom prst="rect">
                <a:avLst/>
              </a:prstGeom>
            </p:spPr>
          </p:pic>
          <p:sp>
            <p:nvSpPr>
              <p:cNvPr id="43" name="TextBox 42">
                <a:extLst>
                  <a:ext uri="{FF2B5EF4-FFF2-40B4-BE49-F238E27FC236}">
                    <a16:creationId xmlns:a16="http://schemas.microsoft.com/office/drawing/2014/main" id="{75BEC3FB-1605-EA42-99B1-E19D2B586EBE}"/>
                  </a:ext>
                </a:extLst>
              </p:cNvPr>
              <p:cNvSpPr txBox="1"/>
              <p:nvPr/>
            </p:nvSpPr>
            <p:spPr>
              <a:xfrm>
                <a:off x="6286120" y="8173704"/>
                <a:ext cx="1429237" cy="369332"/>
              </a:xfrm>
              <a:prstGeom prst="rect">
                <a:avLst/>
              </a:prstGeom>
              <a:noFill/>
            </p:spPr>
            <p:txBody>
              <a:bodyPr wrap="none" rtlCol="0">
                <a:spAutoFit/>
              </a:bodyPr>
              <a:lstStyle/>
              <a:p>
                <a:r>
                  <a:rPr lang="en-US" i="1" dirty="0"/>
                  <a:t>a) Main Page</a:t>
                </a:r>
              </a:p>
            </p:txBody>
          </p:sp>
        </p:grpSp>
        <p:grpSp>
          <p:nvGrpSpPr>
            <p:cNvPr id="67" name="Group 66">
              <a:extLst>
                <a:ext uri="{FF2B5EF4-FFF2-40B4-BE49-F238E27FC236}">
                  <a16:creationId xmlns:a16="http://schemas.microsoft.com/office/drawing/2014/main" id="{23A02B30-330D-F04C-99B2-65B67E993915}"/>
                </a:ext>
              </a:extLst>
            </p:cNvPr>
            <p:cNvGrpSpPr/>
            <p:nvPr/>
          </p:nvGrpSpPr>
          <p:grpSpPr>
            <a:xfrm>
              <a:off x="8569190" y="3468517"/>
              <a:ext cx="2303599" cy="5075904"/>
              <a:chOff x="8569190" y="3468517"/>
              <a:chExt cx="2303599" cy="5075904"/>
            </a:xfrm>
          </p:grpSpPr>
          <p:pic>
            <p:nvPicPr>
              <p:cNvPr id="13" name="Picture 12" descr="Graphical user interface&#10;&#10;Description automatically generated with medium confidence">
                <a:extLst>
                  <a:ext uri="{FF2B5EF4-FFF2-40B4-BE49-F238E27FC236}">
                    <a16:creationId xmlns:a16="http://schemas.microsoft.com/office/drawing/2014/main" id="{C73CF6D2-F050-C34D-8EDA-23231D6AD01F}"/>
                  </a:ext>
                </a:extLst>
              </p:cNvPr>
              <p:cNvPicPr>
                <a:picLocks noChangeAspect="1"/>
              </p:cNvPicPr>
              <p:nvPr/>
            </p:nvPicPr>
            <p:blipFill rotWithShape="1">
              <a:blip r:embed="rId6"/>
              <a:srcRect t="3821" b="3562"/>
              <a:stretch/>
            </p:blipFill>
            <p:spPr>
              <a:xfrm>
                <a:off x="8569190" y="3468517"/>
                <a:ext cx="2303599" cy="4617494"/>
              </a:xfrm>
              <a:prstGeom prst="rect">
                <a:avLst/>
              </a:prstGeom>
            </p:spPr>
          </p:pic>
          <p:sp>
            <p:nvSpPr>
              <p:cNvPr id="44" name="TextBox 43">
                <a:extLst>
                  <a:ext uri="{FF2B5EF4-FFF2-40B4-BE49-F238E27FC236}">
                    <a16:creationId xmlns:a16="http://schemas.microsoft.com/office/drawing/2014/main" id="{CB709D20-0D7A-0E45-A55C-9F77B822480A}"/>
                  </a:ext>
                </a:extLst>
              </p:cNvPr>
              <p:cNvSpPr txBox="1"/>
              <p:nvPr/>
            </p:nvSpPr>
            <p:spPr>
              <a:xfrm>
                <a:off x="8614981" y="8175089"/>
                <a:ext cx="2212016" cy="369332"/>
              </a:xfrm>
              <a:prstGeom prst="rect">
                <a:avLst/>
              </a:prstGeom>
              <a:noFill/>
            </p:spPr>
            <p:txBody>
              <a:bodyPr wrap="none" rtlCol="0">
                <a:spAutoFit/>
              </a:bodyPr>
              <a:lstStyle/>
              <a:p>
                <a:r>
                  <a:rPr lang="en-US" i="1" dirty="0"/>
                  <a:t>b) Add Schedule Page</a:t>
                </a:r>
              </a:p>
            </p:txBody>
          </p:sp>
        </p:grpSp>
        <p:grpSp>
          <p:nvGrpSpPr>
            <p:cNvPr id="68" name="Group 67">
              <a:extLst>
                <a:ext uri="{FF2B5EF4-FFF2-40B4-BE49-F238E27FC236}">
                  <a16:creationId xmlns:a16="http://schemas.microsoft.com/office/drawing/2014/main" id="{D0A86309-9C88-414E-BDC4-46E235E6E12B}"/>
                </a:ext>
              </a:extLst>
            </p:cNvPr>
            <p:cNvGrpSpPr/>
            <p:nvPr/>
          </p:nvGrpSpPr>
          <p:grpSpPr>
            <a:xfrm>
              <a:off x="11205904" y="3468517"/>
              <a:ext cx="2303601" cy="5075904"/>
              <a:chOff x="11205904" y="3468517"/>
              <a:chExt cx="2303601" cy="5075904"/>
            </a:xfrm>
          </p:grpSpPr>
          <p:sp>
            <p:nvSpPr>
              <p:cNvPr id="45" name="TextBox 44">
                <a:extLst>
                  <a:ext uri="{FF2B5EF4-FFF2-40B4-BE49-F238E27FC236}">
                    <a16:creationId xmlns:a16="http://schemas.microsoft.com/office/drawing/2014/main" id="{FA14B04B-653F-F843-A448-534C76B59FF7}"/>
                  </a:ext>
                </a:extLst>
              </p:cNvPr>
              <p:cNvSpPr txBox="1"/>
              <p:nvPr/>
            </p:nvSpPr>
            <p:spPr>
              <a:xfrm>
                <a:off x="11571719" y="8175089"/>
                <a:ext cx="1571969" cy="369332"/>
              </a:xfrm>
              <a:prstGeom prst="rect">
                <a:avLst/>
              </a:prstGeom>
              <a:noFill/>
            </p:spPr>
            <p:txBody>
              <a:bodyPr wrap="none" rtlCol="0">
                <a:spAutoFit/>
              </a:bodyPr>
              <a:lstStyle/>
              <a:p>
                <a:r>
                  <a:rPr lang="en-US" i="1" dirty="0"/>
                  <a:t>c) History Page</a:t>
                </a:r>
              </a:p>
            </p:txBody>
          </p:sp>
          <p:pic>
            <p:nvPicPr>
              <p:cNvPr id="59" name="Picture 58" descr="Chart, bar chart&#10;&#10;Description automatically generated">
                <a:extLst>
                  <a:ext uri="{FF2B5EF4-FFF2-40B4-BE49-F238E27FC236}">
                    <a16:creationId xmlns:a16="http://schemas.microsoft.com/office/drawing/2014/main" id="{93858BD3-5181-ED43-936D-944CE325DD70}"/>
                  </a:ext>
                </a:extLst>
              </p:cNvPr>
              <p:cNvPicPr>
                <a:picLocks noChangeAspect="1"/>
              </p:cNvPicPr>
              <p:nvPr/>
            </p:nvPicPr>
            <p:blipFill rotWithShape="1">
              <a:blip r:embed="rId7"/>
              <a:srcRect t="3821" b="3562"/>
              <a:stretch/>
            </p:blipFill>
            <p:spPr>
              <a:xfrm>
                <a:off x="11205904" y="3468517"/>
                <a:ext cx="2303601" cy="4617494"/>
              </a:xfrm>
              <a:prstGeom prst="rect">
                <a:avLst/>
              </a:prstGeom>
            </p:spPr>
          </p:pic>
        </p:grpSp>
      </p:grpSp>
      <p:grpSp>
        <p:nvGrpSpPr>
          <p:cNvPr id="25" name="Group 24">
            <a:extLst>
              <a:ext uri="{FF2B5EF4-FFF2-40B4-BE49-F238E27FC236}">
                <a16:creationId xmlns:a16="http://schemas.microsoft.com/office/drawing/2014/main" id="{3EAA1B05-B023-AD4D-8ABE-522162B52233}"/>
              </a:ext>
            </a:extLst>
          </p:cNvPr>
          <p:cNvGrpSpPr/>
          <p:nvPr/>
        </p:nvGrpSpPr>
        <p:grpSpPr>
          <a:xfrm>
            <a:off x="18008772" y="5780012"/>
            <a:ext cx="2960041" cy="5060720"/>
            <a:chOff x="17873152" y="6582890"/>
            <a:chExt cx="2960041" cy="5060720"/>
          </a:xfrm>
        </p:grpSpPr>
        <p:pic>
          <p:nvPicPr>
            <p:cNvPr id="61" name="Picture 60" descr="Chart, bar chart&#10;&#10;Description automatically generated">
              <a:extLst>
                <a:ext uri="{FF2B5EF4-FFF2-40B4-BE49-F238E27FC236}">
                  <a16:creationId xmlns:a16="http://schemas.microsoft.com/office/drawing/2014/main" id="{B1859088-3168-B545-9CAD-16246FFB3527}"/>
                </a:ext>
              </a:extLst>
            </p:cNvPr>
            <p:cNvPicPr>
              <a:picLocks noChangeAspect="1"/>
            </p:cNvPicPr>
            <p:nvPr/>
          </p:nvPicPr>
          <p:blipFill rotWithShape="1">
            <a:blip r:embed="rId8"/>
            <a:srcRect l="1" t="3704" r="196" b="2309"/>
            <a:stretch/>
          </p:blipFill>
          <p:spPr>
            <a:xfrm>
              <a:off x="18220385" y="6582890"/>
              <a:ext cx="2265576" cy="4617494"/>
            </a:xfrm>
            <a:prstGeom prst="rect">
              <a:avLst/>
            </a:prstGeom>
          </p:spPr>
        </p:pic>
        <p:sp>
          <p:nvSpPr>
            <p:cNvPr id="64" name="TextBox 63">
              <a:extLst>
                <a:ext uri="{FF2B5EF4-FFF2-40B4-BE49-F238E27FC236}">
                  <a16:creationId xmlns:a16="http://schemas.microsoft.com/office/drawing/2014/main" id="{F542439C-6CE1-4C40-93FF-6B31A6A4260D}"/>
                </a:ext>
              </a:extLst>
            </p:cNvPr>
            <p:cNvSpPr txBox="1"/>
            <p:nvPr/>
          </p:nvSpPr>
          <p:spPr>
            <a:xfrm>
              <a:off x="17873152" y="11274278"/>
              <a:ext cx="2960041" cy="369332"/>
            </a:xfrm>
            <a:prstGeom prst="rect">
              <a:avLst/>
            </a:prstGeom>
            <a:noFill/>
          </p:spPr>
          <p:txBody>
            <a:bodyPr wrap="square" rtlCol="0">
              <a:spAutoFit/>
            </a:bodyPr>
            <a:lstStyle/>
            <a:p>
              <a:r>
                <a:rPr lang="en-US" i="1" dirty="0"/>
                <a:t>Figure 5. Detailed Graph Page</a:t>
              </a:r>
            </a:p>
          </p:txBody>
        </p:sp>
      </p:grpSp>
      <p:sp>
        <p:nvSpPr>
          <p:cNvPr id="65" name="TextBox 64">
            <a:extLst>
              <a:ext uri="{FF2B5EF4-FFF2-40B4-BE49-F238E27FC236}">
                <a16:creationId xmlns:a16="http://schemas.microsoft.com/office/drawing/2014/main" id="{7748C09F-FFFF-CB45-A36D-4EB12D304CA3}"/>
              </a:ext>
            </a:extLst>
          </p:cNvPr>
          <p:cNvSpPr txBox="1"/>
          <p:nvPr/>
        </p:nvSpPr>
        <p:spPr>
          <a:xfrm>
            <a:off x="316654" y="14151688"/>
            <a:ext cx="12482331" cy="738664"/>
          </a:xfrm>
          <a:prstGeom prst="rect">
            <a:avLst/>
          </a:prstGeom>
          <a:noFill/>
        </p:spPr>
        <p:txBody>
          <a:bodyPr wrap="square" rtlCol="0">
            <a:spAutoFit/>
          </a:bodyPr>
          <a:lstStyle/>
          <a:p>
            <a:r>
              <a:rPr lang="en-SG" sz="1400" dirty="0"/>
              <a:t>[1] P. F. M. Association, “Pet population 2021.” [Online]. Available: https://www.pfma.org.uk/pet-population-2021</a:t>
            </a:r>
          </a:p>
          <a:p>
            <a:r>
              <a:rPr lang="en-SG" sz="1400" dirty="0"/>
              <a:t>[2] S. R. Department, “Pet ownership in the united kingdom (</a:t>
            </a:r>
            <a:r>
              <a:rPr lang="en-SG" sz="1400" dirty="0" err="1"/>
              <a:t>uk</a:t>
            </a:r>
            <a:r>
              <a:rPr lang="en-SG" sz="1400" dirty="0"/>
              <a:t>) 2011/21-2021/22,” Apr 2022. [Online]. Available: https://</a:t>
            </a:r>
            <a:r>
              <a:rPr lang="en-SG" sz="1400" dirty="0" err="1"/>
              <a:t>www.statista.com</a:t>
            </a:r>
            <a:r>
              <a:rPr lang="en-SG" sz="1400" dirty="0"/>
              <a:t>/statistics/308235/estimated-pet-ownership-in-the-united-kingdom-</a:t>
            </a:r>
            <a:r>
              <a:rPr lang="en-SG" sz="1400" dirty="0" err="1"/>
              <a:t>uk</a:t>
            </a:r>
            <a:r>
              <a:rPr lang="en-SG" sz="1400" dirty="0"/>
              <a:t>/</a:t>
            </a:r>
            <a:endParaRPr lang="en-US" sz="1400" dirty="0"/>
          </a:p>
        </p:txBody>
      </p:sp>
      <p:grpSp>
        <p:nvGrpSpPr>
          <p:cNvPr id="18" name="Group 17">
            <a:extLst>
              <a:ext uri="{FF2B5EF4-FFF2-40B4-BE49-F238E27FC236}">
                <a16:creationId xmlns:a16="http://schemas.microsoft.com/office/drawing/2014/main" id="{BA9BA35F-85EF-314F-AE4D-1F5A569BD447}"/>
              </a:ext>
            </a:extLst>
          </p:cNvPr>
          <p:cNvGrpSpPr/>
          <p:nvPr/>
        </p:nvGrpSpPr>
        <p:grpSpPr>
          <a:xfrm>
            <a:off x="13514093" y="6144867"/>
            <a:ext cx="4383378" cy="3977005"/>
            <a:chOff x="15741276" y="2473217"/>
            <a:chExt cx="4383378" cy="3977005"/>
          </a:xfrm>
        </p:grpSpPr>
        <p:grpSp>
          <p:nvGrpSpPr>
            <p:cNvPr id="71" name="Group 70">
              <a:extLst>
                <a:ext uri="{FF2B5EF4-FFF2-40B4-BE49-F238E27FC236}">
                  <a16:creationId xmlns:a16="http://schemas.microsoft.com/office/drawing/2014/main" id="{54C9B892-AA24-4B40-9D2F-42F68070AE7F}"/>
                </a:ext>
              </a:extLst>
            </p:cNvPr>
            <p:cNvGrpSpPr/>
            <p:nvPr/>
          </p:nvGrpSpPr>
          <p:grpSpPr>
            <a:xfrm>
              <a:off x="15741276" y="2473217"/>
              <a:ext cx="4383378" cy="3977005"/>
              <a:chOff x="15740426" y="2119978"/>
              <a:chExt cx="4383378" cy="3976132"/>
            </a:xfrm>
          </p:grpSpPr>
          <p:pic>
            <p:nvPicPr>
              <p:cNvPr id="33" name="Picture 32" descr="A picture containing indoor, wall&#10;&#10;Description automatically generated">
                <a:extLst>
                  <a:ext uri="{FF2B5EF4-FFF2-40B4-BE49-F238E27FC236}">
                    <a16:creationId xmlns:a16="http://schemas.microsoft.com/office/drawing/2014/main" id="{4DCE8380-8BB5-DC4A-9423-3A7BFD6E7E24}"/>
                  </a:ext>
                </a:extLst>
              </p:cNvPr>
              <p:cNvPicPr>
                <a:picLocks noChangeAspect="1"/>
              </p:cNvPicPr>
              <p:nvPr/>
            </p:nvPicPr>
            <p:blipFill>
              <a:blip r:embed="rId9"/>
              <a:stretch>
                <a:fillRect/>
              </a:stretch>
            </p:blipFill>
            <p:spPr>
              <a:xfrm>
                <a:off x="15740426" y="2119978"/>
                <a:ext cx="1871313" cy="1815984"/>
              </a:xfrm>
              <a:prstGeom prst="rect">
                <a:avLst/>
              </a:prstGeom>
            </p:spPr>
          </p:pic>
          <p:sp>
            <p:nvSpPr>
              <p:cNvPr id="54" name="TextBox 53">
                <a:extLst>
                  <a:ext uri="{FF2B5EF4-FFF2-40B4-BE49-F238E27FC236}">
                    <a16:creationId xmlns:a16="http://schemas.microsoft.com/office/drawing/2014/main" id="{921B67B2-B72A-4C4F-BC08-3D721BBCCAA5}"/>
                  </a:ext>
                </a:extLst>
              </p:cNvPr>
              <p:cNvSpPr txBox="1"/>
              <p:nvPr/>
            </p:nvSpPr>
            <p:spPr>
              <a:xfrm>
                <a:off x="15888157" y="5726778"/>
                <a:ext cx="4235647" cy="369332"/>
              </a:xfrm>
              <a:prstGeom prst="rect">
                <a:avLst/>
              </a:prstGeom>
              <a:noFill/>
            </p:spPr>
            <p:txBody>
              <a:bodyPr wrap="none" rtlCol="0">
                <a:spAutoFit/>
              </a:bodyPr>
              <a:lstStyle/>
              <a:p>
                <a:r>
                  <a:rPr lang="en-US" i="1" dirty="0"/>
                  <a:t>Figure 4. Camera Mount on Final Prototype</a:t>
                </a:r>
              </a:p>
            </p:txBody>
          </p:sp>
          <p:pic>
            <p:nvPicPr>
              <p:cNvPr id="63" name="Picture 62" descr="A picture containing indoor&#10;&#10;Description automatically generated">
                <a:extLst>
                  <a:ext uri="{FF2B5EF4-FFF2-40B4-BE49-F238E27FC236}">
                    <a16:creationId xmlns:a16="http://schemas.microsoft.com/office/drawing/2014/main" id="{4087DFF9-E911-CA47-A915-F91D0DAA439A}"/>
                  </a:ext>
                </a:extLst>
              </p:cNvPr>
              <p:cNvPicPr>
                <a:picLocks noChangeAspect="1"/>
              </p:cNvPicPr>
              <p:nvPr/>
            </p:nvPicPr>
            <p:blipFill rotWithShape="1">
              <a:blip r:embed="rId10"/>
              <a:srcRect l="8760" t="15690" r="8475" b="5341"/>
              <a:stretch/>
            </p:blipFill>
            <p:spPr>
              <a:xfrm>
                <a:off x="15740426" y="3966355"/>
                <a:ext cx="1871313" cy="1620816"/>
              </a:xfrm>
              <a:prstGeom prst="rect">
                <a:avLst/>
              </a:prstGeom>
            </p:spPr>
          </p:pic>
        </p:grpSp>
        <p:pic>
          <p:nvPicPr>
            <p:cNvPr id="17" name="Picture 16" descr="A picture containing wall, indoor&#10;&#10;Description automatically generated">
              <a:extLst>
                <a:ext uri="{FF2B5EF4-FFF2-40B4-BE49-F238E27FC236}">
                  <a16:creationId xmlns:a16="http://schemas.microsoft.com/office/drawing/2014/main" id="{937AD7D8-B007-6D41-973E-DE660103C310}"/>
                </a:ext>
              </a:extLst>
            </p:cNvPr>
            <p:cNvPicPr>
              <a:picLocks noChangeAspect="1"/>
            </p:cNvPicPr>
            <p:nvPr/>
          </p:nvPicPr>
          <p:blipFill rotWithShape="1">
            <a:blip r:embed="rId11"/>
            <a:srcRect l="13071" t="9012" r="12680" b="7154"/>
            <a:stretch/>
          </p:blipFill>
          <p:spPr>
            <a:xfrm>
              <a:off x="17723890" y="2473217"/>
              <a:ext cx="2303601" cy="3467954"/>
            </a:xfrm>
            <a:prstGeom prst="rect">
              <a:avLst/>
            </a:prstGeom>
          </p:spPr>
        </p:pic>
      </p:grpSp>
      <p:sp>
        <p:nvSpPr>
          <p:cNvPr id="53" name="TextBox 52">
            <a:extLst>
              <a:ext uri="{FF2B5EF4-FFF2-40B4-BE49-F238E27FC236}">
                <a16:creationId xmlns:a16="http://schemas.microsoft.com/office/drawing/2014/main" id="{3B680069-9B35-AB47-A37D-B19F09FE0070}"/>
              </a:ext>
            </a:extLst>
          </p:cNvPr>
          <p:cNvSpPr txBox="1"/>
          <p:nvPr/>
        </p:nvSpPr>
        <p:spPr>
          <a:xfrm>
            <a:off x="13282267" y="12934613"/>
            <a:ext cx="7762399" cy="1846659"/>
          </a:xfrm>
          <a:prstGeom prst="rect">
            <a:avLst/>
          </a:prstGeom>
          <a:noFill/>
        </p:spPr>
        <p:txBody>
          <a:bodyPr wrap="square" rtlCol="0">
            <a:spAutoFit/>
          </a:bodyPr>
          <a:lstStyle/>
          <a:p>
            <a:pPr algn="just"/>
            <a:r>
              <a:rPr lang="en-US" sz="2400" b="1" dirty="0">
                <a:latin typeface="Avenir Black" panose="02000503020000020003" pitchFamily="2" charset="0"/>
              </a:rPr>
              <a:t>FUTURE WORK</a:t>
            </a:r>
            <a:endParaRPr lang="en-US" dirty="0"/>
          </a:p>
          <a:p>
            <a:pPr marL="285750" indent="-285750" algn="just">
              <a:buFontTx/>
              <a:buChar char="-"/>
            </a:pPr>
            <a:r>
              <a:rPr lang="en-US" dirty="0"/>
              <a:t>Use an Infrared (IR) sensor to detect when the pet has finished eating.</a:t>
            </a:r>
          </a:p>
          <a:p>
            <a:pPr marL="285750" indent="-285750" algn="just">
              <a:buFontTx/>
              <a:buChar char="-"/>
            </a:pPr>
            <a:r>
              <a:rPr lang="en-US" dirty="0"/>
              <a:t>Design an improved hardware that has all electronics hidden from sight.</a:t>
            </a:r>
          </a:p>
          <a:p>
            <a:pPr marL="285750" indent="-285750" algn="just">
              <a:buFontTx/>
              <a:buChar char="-"/>
            </a:pPr>
            <a:r>
              <a:rPr lang="en-US" dirty="0"/>
              <a:t>Provide on-demand streaming using the Raspberry Pi camera.</a:t>
            </a:r>
          </a:p>
          <a:p>
            <a:pPr marL="285750" indent="-285750" algn="just">
              <a:buFontTx/>
              <a:buChar char="-"/>
            </a:pPr>
            <a:r>
              <a:rPr lang="en-US" dirty="0"/>
              <a:t>Enable pairing between the mobile app and feeder prototype using Bluetooth or WiFi.</a:t>
            </a:r>
          </a:p>
        </p:txBody>
      </p:sp>
      <p:grpSp>
        <p:nvGrpSpPr>
          <p:cNvPr id="30" name="Group 29">
            <a:extLst>
              <a:ext uri="{FF2B5EF4-FFF2-40B4-BE49-F238E27FC236}">
                <a16:creationId xmlns:a16="http://schemas.microsoft.com/office/drawing/2014/main" id="{272FCC6C-5072-6249-9F9F-CE3518142E91}"/>
              </a:ext>
            </a:extLst>
          </p:cNvPr>
          <p:cNvGrpSpPr/>
          <p:nvPr/>
        </p:nvGrpSpPr>
        <p:grpSpPr>
          <a:xfrm>
            <a:off x="13813208" y="1586599"/>
            <a:ext cx="6715708" cy="3345653"/>
            <a:chOff x="13813208" y="1756719"/>
            <a:chExt cx="6715708" cy="3345653"/>
          </a:xfrm>
        </p:grpSpPr>
        <p:sp>
          <p:nvSpPr>
            <p:cNvPr id="20" name="TextBox 19">
              <a:extLst>
                <a:ext uri="{FF2B5EF4-FFF2-40B4-BE49-F238E27FC236}">
                  <a16:creationId xmlns:a16="http://schemas.microsoft.com/office/drawing/2014/main" id="{91257D65-287E-A04B-9786-04F6F708EAA4}"/>
                </a:ext>
              </a:extLst>
            </p:cNvPr>
            <p:cNvSpPr txBox="1"/>
            <p:nvPr/>
          </p:nvSpPr>
          <p:spPr>
            <a:xfrm>
              <a:off x="14767321" y="4733040"/>
              <a:ext cx="4949817" cy="369332"/>
            </a:xfrm>
            <a:prstGeom prst="rect">
              <a:avLst/>
            </a:prstGeom>
            <a:noFill/>
          </p:spPr>
          <p:txBody>
            <a:bodyPr wrap="none" rtlCol="0">
              <a:spAutoFit/>
            </a:bodyPr>
            <a:lstStyle/>
            <a:p>
              <a:r>
                <a:rPr lang="en-US" dirty="0"/>
                <a:t>Figure 3. Input Images to the Model For Estimation</a:t>
              </a:r>
            </a:p>
          </p:txBody>
        </p:sp>
        <p:grpSp>
          <p:nvGrpSpPr>
            <p:cNvPr id="28" name="Group 27">
              <a:extLst>
                <a:ext uri="{FF2B5EF4-FFF2-40B4-BE49-F238E27FC236}">
                  <a16:creationId xmlns:a16="http://schemas.microsoft.com/office/drawing/2014/main" id="{B710E6FE-67B5-4744-89F4-2D9D82A777F8}"/>
                </a:ext>
              </a:extLst>
            </p:cNvPr>
            <p:cNvGrpSpPr/>
            <p:nvPr/>
          </p:nvGrpSpPr>
          <p:grpSpPr>
            <a:xfrm>
              <a:off x="13813208" y="1756719"/>
              <a:ext cx="3269678" cy="2922329"/>
              <a:chOff x="13813208" y="1756719"/>
              <a:chExt cx="3269678" cy="2922329"/>
            </a:xfrm>
          </p:grpSpPr>
          <p:pic>
            <p:nvPicPr>
              <p:cNvPr id="11" name="Picture 10" descr="A picture containing indoor, white, close, dessert&#10;&#10;Description automatically generated">
                <a:extLst>
                  <a:ext uri="{FF2B5EF4-FFF2-40B4-BE49-F238E27FC236}">
                    <a16:creationId xmlns:a16="http://schemas.microsoft.com/office/drawing/2014/main" id="{0AC8575B-2759-FA45-9921-1B4142E6B575}"/>
                  </a:ext>
                </a:extLst>
              </p:cNvPr>
              <p:cNvPicPr>
                <a:picLocks noChangeAspect="1"/>
              </p:cNvPicPr>
              <p:nvPr/>
            </p:nvPicPr>
            <p:blipFill>
              <a:blip r:embed="rId12"/>
              <a:stretch>
                <a:fillRect/>
              </a:stretch>
            </p:blipFill>
            <p:spPr>
              <a:xfrm>
                <a:off x="13826181" y="1756719"/>
                <a:ext cx="3243732" cy="2432800"/>
              </a:xfrm>
              <a:prstGeom prst="rect">
                <a:avLst/>
              </a:prstGeom>
            </p:spPr>
          </p:pic>
          <p:sp>
            <p:nvSpPr>
              <p:cNvPr id="21" name="TextBox 20">
                <a:extLst>
                  <a:ext uri="{FF2B5EF4-FFF2-40B4-BE49-F238E27FC236}">
                    <a16:creationId xmlns:a16="http://schemas.microsoft.com/office/drawing/2014/main" id="{49C3BAEB-AF6E-5F44-96B6-89807C85C21D}"/>
                  </a:ext>
                </a:extLst>
              </p:cNvPr>
              <p:cNvSpPr txBox="1"/>
              <p:nvPr/>
            </p:nvSpPr>
            <p:spPr>
              <a:xfrm>
                <a:off x="13813208" y="4309716"/>
                <a:ext cx="3269678" cy="369332"/>
              </a:xfrm>
              <a:prstGeom prst="rect">
                <a:avLst/>
              </a:prstGeom>
              <a:noFill/>
            </p:spPr>
            <p:txBody>
              <a:bodyPr wrap="none" rtlCol="0">
                <a:spAutoFit/>
              </a:bodyPr>
              <a:lstStyle/>
              <a:p>
                <a:r>
                  <a:rPr lang="en-US" dirty="0"/>
                  <a:t>a) Actual: 32g; Estimated: 28.84g</a:t>
                </a:r>
              </a:p>
            </p:txBody>
          </p:sp>
        </p:grpSp>
        <p:grpSp>
          <p:nvGrpSpPr>
            <p:cNvPr id="27" name="Group 26">
              <a:extLst>
                <a:ext uri="{FF2B5EF4-FFF2-40B4-BE49-F238E27FC236}">
                  <a16:creationId xmlns:a16="http://schemas.microsoft.com/office/drawing/2014/main" id="{C9733CA2-5F25-2E4C-B9BC-1E5F89C1334C}"/>
                </a:ext>
              </a:extLst>
            </p:cNvPr>
            <p:cNvGrpSpPr/>
            <p:nvPr/>
          </p:nvGrpSpPr>
          <p:grpSpPr>
            <a:xfrm>
              <a:off x="17242230" y="1762500"/>
              <a:ext cx="3286686" cy="2900721"/>
              <a:chOff x="17242230" y="1762500"/>
              <a:chExt cx="3286686" cy="2900721"/>
            </a:xfrm>
          </p:grpSpPr>
          <p:pic>
            <p:nvPicPr>
              <p:cNvPr id="14" name="Picture 13" descr="A plate of food&#10;&#10;Description automatically generated with low confidence">
                <a:extLst>
                  <a:ext uri="{FF2B5EF4-FFF2-40B4-BE49-F238E27FC236}">
                    <a16:creationId xmlns:a16="http://schemas.microsoft.com/office/drawing/2014/main" id="{33DAA273-6A4E-5B4E-A8F6-FAF9AF519A90}"/>
                  </a:ext>
                </a:extLst>
              </p:cNvPr>
              <p:cNvPicPr>
                <a:picLocks noChangeAspect="1"/>
              </p:cNvPicPr>
              <p:nvPr/>
            </p:nvPicPr>
            <p:blipFill>
              <a:blip r:embed="rId13"/>
              <a:stretch>
                <a:fillRect/>
              </a:stretch>
            </p:blipFill>
            <p:spPr>
              <a:xfrm>
                <a:off x="17242230" y="1762500"/>
                <a:ext cx="3243731" cy="2432798"/>
              </a:xfrm>
              <a:prstGeom prst="rect">
                <a:avLst/>
              </a:prstGeom>
            </p:spPr>
          </p:pic>
          <p:sp>
            <p:nvSpPr>
              <p:cNvPr id="58" name="TextBox 57">
                <a:extLst>
                  <a:ext uri="{FF2B5EF4-FFF2-40B4-BE49-F238E27FC236}">
                    <a16:creationId xmlns:a16="http://schemas.microsoft.com/office/drawing/2014/main" id="{BA76A536-5361-5C4E-87FC-8332ADF7BF8F}"/>
                  </a:ext>
                </a:extLst>
              </p:cNvPr>
              <p:cNvSpPr txBox="1"/>
              <p:nvPr/>
            </p:nvSpPr>
            <p:spPr>
              <a:xfrm>
                <a:off x="17259238" y="4293889"/>
                <a:ext cx="3269678" cy="369332"/>
              </a:xfrm>
              <a:prstGeom prst="rect">
                <a:avLst/>
              </a:prstGeom>
              <a:noFill/>
            </p:spPr>
            <p:txBody>
              <a:bodyPr wrap="none" rtlCol="0">
                <a:spAutoFit/>
              </a:bodyPr>
              <a:lstStyle/>
              <a:p>
                <a:r>
                  <a:rPr lang="en-US" dirty="0"/>
                  <a:t>b) Actual: 79g; Estimated: 81.54g</a:t>
                </a:r>
              </a:p>
            </p:txBody>
          </p:sp>
        </p:grpSp>
      </p:grpSp>
    </p:spTree>
    <p:extLst>
      <p:ext uri="{BB962C8B-B14F-4D97-AF65-F5344CB8AC3E}">
        <p14:creationId xmlns:p14="http://schemas.microsoft.com/office/powerpoint/2010/main" val="278327128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1124</TotalTime>
  <Words>767</Words>
  <Application>Microsoft Macintosh PowerPoint</Application>
  <PresentationFormat>Custom</PresentationFormat>
  <Paragraphs>50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 Black</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Zhao, Siting</dc:creator>
  <cp:lastModifiedBy>Zhao, Siting</cp:lastModifiedBy>
  <cp:revision>43</cp:revision>
  <dcterms:created xsi:type="dcterms:W3CDTF">2022-06-24T18:09:54Z</dcterms:created>
  <dcterms:modified xsi:type="dcterms:W3CDTF">2022-06-28T01:46:54Z</dcterms:modified>
</cp:coreProperties>
</file>

<file path=docProps/thumbnail.jpeg>
</file>